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523" r:id="rId3"/>
    <p:sldId id="577" r:id="rId4"/>
    <p:sldId id="596" r:id="rId5"/>
    <p:sldId id="595" r:id="rId6"/>
    <p:sldId id="594" r:id="rId7"/>
    <p:sldId id="597" r:id="rId8"/>
    <p:sldId id="599" r:id="rId9"/>
    <p:sldId id="578" r:id="rId10"/>
    <p:sldId id="598" r:id="rId11"/>
    <p:sldId id="579" r:id="rId12"/>
    <p:sldId id="601" r:id="rId13"/>
    <p:sldId id="580" r:id="rId14"/>
    <p:sldId id="630" r:id="rId15"/>
    <p:sldId id="586" r:id="rId16"/>
    <p:sldId id="587" r:id="rId17"/>
    <p:sldId id="610" r:id="rId18"/>
    <p:sldId id="631" r:id="rId19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FE72"/>
    <a:srgbClr val="471A19"/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78" autoAdjust="0"/>
    <p:restoredTop sz="79058" autoAdjust="0"/>
  </p:normalViewPr>
  <p:slideViewPr>
    <p:cSldViewPr>
      <p:cViewPr>
        <p:scale>
          <a:sx n="61" d="100"/>
          <a:sy n="61" d="100"/>
        </p:scale>
        <p:origin x="-153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rgk5000\Downloads\Frequency&amp;Benefit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25003185281452"/>
          <c:y val="4.0914960629921296E-2"/>
          <c:w val="0.8291666666666665"/>
          <c:h val="0.66566509186351752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'[Frequency&amp;Benefit.xlsx]Question 3'!$C$63</c:f>
              <c:strCache>
                <c:ptCount val="1"/>
                <c:pt idx="0">
                  <c:v>Frequency</c:v>
                </c:pt>
              </c:strCache>
            </c:strRef>
          </c:tx>
          <c:spPr>
            <a:ln w="12700" cmpd="sng">
              <a:solidFill>
                <a:sysClr val="window" lastClr="FFFFFF"/>
              </a:solidFill>
            </a:ln>
            <a:effectLst>
              <a:outerShdw blurRad="50800" dist="38100" dir="2700000" algn="tl" rotWithShape="0">
                <a:schemeClr val="accent2">
                  <a:lumMod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/>
          </c:spPr>
          <c:invertIfNegative val="0"/>
          <c:cat>
            <c:strRef>
              <c:f>'[Frequency&amp;Benefit.xlsx]Question 3'!$A$64:$A$88</c:f>
              <c:strCache>
                <c:ptCount val="25"/>
                <c:pt idx="0">
                  <c:v>3D Coordination</c:v>
                </c:pt>
                <c:pt idx="1">
                  <c:v>Design Reviews</c:v>
                </c:pt>
                <c:pt idx="2">
                  <c:v>Design Authoring</c:v>
                </c:pt>
                <c:pt idx="3">
                  <c:v>Construction System Design</c:v>
                </c:pt>
                <c:pt idx="4">
                  <c:v>Existing Conditions Modeling</c:v>
                </c:pt>
                <c:pt idx="5">
                  <c:v>3D Control and Planning</c:v>
                </c:pt>
                <c:pt idx="6">
                  <c:v>Programming</c:v>
                </c:pt>
                <c:pt idx="7">
                  <c:v>Phase Planning (4D Modeling)</c:v>
                </c:pt>
                <c:pt idx="8">
                  <c:v>Record Modeling </c:v>
                </c:pt>
                <c:pt idx="9">
                  <c:v>Site Utilization Planning</c:v>
                </c:pt>
                <c:pt idx="10">
                  <c:v>Site Analysis</c:v>
                </c:pt>
                <c:pt idx="11">
                  <c:v>Structural Analysis</c:v>
                </c:pt>
                <c:pt idx="12">
                  <c:v>Energy Analysis</c:v>
                </c:pt>
                <c:pt idx="13">
                  <c:v>Cost Estimation</c:v>
                </c:pt>
                <c:pt idx="14">
                  <c:v>Sustainability LEED Evaluation</c:v>
                </c:pt>
                <c:pt idx="15">
                  <c:v>Building System Analysis</c:v>
                </c:pt>
                <c:pt idx="16">
                  <c:v>Space Management / Tracking </c:v>
                </c:pt>
                <c:pt idx="17">
                  <c:v>Mechanical Analysis</c:v>
                </c:pt>
                <c:pt idx="18">
                  <c:v>Code Validation</c:v>
                </c:pt>
                <c:pt idx="19">
                  <c:v>Lighting Analysis</c:v>
                </c:pt>
                <c:pt idx="20">
                  <c:v>Other Eng. Analysis</c:v>
                </c:pt>
                <c:pt idx="21">
                  <c:v>Digital Fabrication</c:v>
                </c:pt>
                <c:pt idx="22">
                  <c:v>Asset Management</c:v>
                </c:pt>
                <c:pt idx="23">
                  <c:v>Building Maintenance Scheduling</c:v>
                </c:pt>
                <c:pt idx="24">
                  <c:v>Disaster Planning </c:v>
                </c:pt>
              </c:strCache>
            </c:strRef>
          </c:cat>
          <c:val>
            <c:numRef>
              <c:f>'[Frequency&amp;Benefit.xlsx]Question 3'!$C$64:$C$88</c:f>
              <c:numCache>
                <c:formatCode>0.00%</c:formatCode>
                <c:ptCount val="25"/>
                <c:pt idx="0">
                  <c:v>0.60411392405063258</c:v>
                </c:pt>
                <c:pt idx="1">
                  <c:v>0.53509316770186299</c:v>
                </c:pt>
                <c:pt idx="2">
                  <c:v>0.42203947368421091</c:v>
                </c:pt>
                <c:pt idx="3">
                  <c:v>0.37006578947368451</c:v>
                </c:pt>
                <c:pt idx="4">
                  <c:v>0.35162337662337667</c:v>
                </c:pt>
                <c:pt idx="5">
                  <c:v>0.34400000000000014</c:v>
                </c:pt>
                <c:pt idx="6">
                  <c:v>0.30686274509803951</c:v>
                </c:pt>
                <c:pt idx="7">
                  <c:v>0.29597315436241634</c:v>
                </c:pt>
                <c:pt idx="8">
                  <c:v>0.28233333333333333</c:v>
                </c:pt>
                <c:pt idx="9">
                  <c:v>0.28166666666666695</c:v>
                </c:pt>
                <c:pt idx="10">
                  <c:v>0.27718120805369134</c:v>
                </c:pt>
                <c:pt idx="11">
                  <c:v>0.26778523489932876</c:v>
                </c:pt>
                <c:pt idx="12">
                  <c:v>0.2535483870967743</c:v>
                </c:pt>
                <c:pt idx="13">
                  <c:v>0.24740259740259751</c:v>
                </c:pt>
                <c:pt idx="14">
                  <c:v>0.22993421052631599</c:v>
                </c:pt>
                <c:pt idx="15">
                  <c:v>0.22287581699346393</c:v>
                </c:pt>
                <c:pt idx="16">
                  <c:v>0.21428571428571427</c:v>
                </c:pt>
                <c:pt idx="17">
                  <c:v>0.20878378378378376</c:v>
                </c:pt>
                <c:pt idx="18">
                  <c:v>0.1885135135135135</c:v>
                </c:pt>
                <c:pt idx="19">
                  <c:v>0.16933333333333347</c:v>
                </c:pt>
                <c:pt idx="20">
                  <c:v>0.14657534246575341</c:v>
                </c:pt>
                <c:pt idx="21">
                  <c:v>0.1436241610738255</c:v>
                </c:pt>
                <c:pt idx="22">
                  <c:v>9.5973154362416158E-2</c:v>
                </c:pt>
                <c:pt idx="23">
                  <c:v>4.6202531645569624E-2</c:v>
                </c:pt>
                <c:pt idx="24">
                  <c:v>3.6148648648648654E-2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70"/>
        <c:axId val="73681920"/>
        <c:axId val="32643264"/>
      </c:barChart>
      <c:barChart>
        <c:barDir val="col"/>
        <c:grouping val="clustered"/>
        <c:varyColors val="0"/>
        <c:ser>
          <c:idx val="0"/>
          <c:order val="0"/>
          <c:tx>
            <c:strRef>
              <c:f>'[Frequency&amp;Benefit.xlsx]Question 3'!$B$63</c:f>
              <c:strCache>
                <c:ptCount val="1"/>
                <c:pt idx="0">
                  <c:v>Benefit</c:v>
                </c:pt>
              </c:strCache>
            </c:strRef>
          </c:tx>
          <c:spPr>
            <a:ln>
              <a:solidFill>
                <a:sysClr val="window" lastClr="FFFFFF"/>
              </a:solidFill>
            </a:ln>
            <a:effectLst>
              <a:outerShdw blurRad="50800" dist="38100" dir="2700000" algn="tl" rotWithShape="0">
                <a:schemeClr val="tx2">
                  <a:lumMod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/>
          </c:spPr>
          <c:invertIfNegative val="0"/>
          <c:cat>
            <c:strRef>
              <c:f>'[Frequency&amp;Benefit.xlsx]Question 3'!$A$64:$A$88</c:f>
              <c:strCache>
                <c:ptCount val="25"/>
                <c:pt idx="0">
                  <c:v>3D Coordination</c:v>
                </c:pt>
                <c:pt idx="1">
                  <c:v>Design Reviews</c:v>
                </c:pt>
                <c:pt idx="2">
                  <c:v>Design Authoring</c:v>
                </c:pt>
                <c:pt idx="3">
                  <c:v>Construction System Design</c:v>
                </c:pt>
                <c:pt idx="4">
                  <c:v>Existing Conditions Modeling</c:v>
                </c:pt>
                <c:pt idx="5">
                  <c:v>3D Control and Planning</c:v>
                </c:pt>
                <c:pt idx="6">
                  <c:v>Programming</c:v>
                </c:pt>
                <c:pt idx="7">
                  <c:v>Phase Planning (4D Modeling)</c:v>
                </c:pt>
                <c:pt idx="8">
                  <c:v>Record Modeling </c:v>
                </c:pt>
                <c:pt idx="9">
                  <c:v>Site Utilization Planning</c:v>
                </c:pt>
                <c:pt idx="10">
                  <c:v>Site Analysis</c:v>
                </c:pt>
                <c:pt idx="11">
                  <c:v>Structural Analysis</c:v>
                </c:pt>
                <c:pt idx="12">
                  <c:v>Energy Analysis</c:v>
                </c:pt>
                <c:pt idx="13">
                  <c:v>Cost Estimation</c:v>
                </c:pt>
                <c:pt idx="14">
                  <c:v>Sustainability LEED Evaluation</c:v>
                </c:pt>
                <c:pt idx="15">
                  <c:v>Building System Analysis</c:v>
                </c:pt>
                <c:pt idx="16">
                  <c:v>Space Management / Tracking </c:v>
                </c:pt>
                <c:pt idx="17">
                  <c:v>Mechanical Analysis</c:v>
                </c:pt>
                <c:pt idx="18">
                  <c:v>Code Validation</c:v>
                </c:pt>
                <c:pt idx="19">
                  <c:v>Lighting Analysis</c:v>
                </c:pt>
                <c:pt idx="20">
                  <c:v>Other Eng. Analysis</c:v>
                </c:pt>
                <c:pt idx="21">
                  <c:v>Digital Fabrication</c:v>
                </c:pt>
                <c:pt idx="22">
                  <c:v>Asset Management</c:v>
                </c:pt>
                <c:pt idx="23">
                  <c:v>Building Maintenance Scheduling</c:v>
                </c:pt>
                <c:pt idx="24">
                  <c:v>Disaster Planning </c:v>
                </c:pt>
              </c:strCache>
            </c:strRef>
          </c:cat>
          <c:val>
            <c:numRef>
              <c:f>'[Frequency&amp;Benefit.xlsx]Question 3'!$B$64:$B$88</c:f>
              <c:numCache>
                <c:formatCode>0.000</c:formatCode>
                <c:ptCount val="25"/>
                <c:pt idx="0">
                  <c:v>1.6043165467625908</c:v>
                </c:pt>
                <c:pt idx="1">
                  <c:v>1.3722627737226281</c:v>
                </c:pt>
                <c:pt idx="2">
                  <c:v>1.0254237288135593</c:v>
                </c:pt>
                <c:pt idx="3">
                  <c:v>1.0901639344262313</c:v>
                </c:pt>
                <c:pt idx="4">
                  <c:v>1.1615384615384621</c:v>
                </c:pt>
                <c:pt idx="5">
                  <c:v>1.0948275862068975</c:v>
                </c:pt>
                <c:pt idx="6">
                  <c:v>0.96581196581196516</c:v>
                </c:pt>
                <c:pt idx="7">
                  <c:v>1.1512605042016815</c:v>
                </c:pt>
                <c:pt idx="8">
                  <c:v>0.88596491228070184</c:v>
                </c:pt>
                <c:pt idx="9">
                  <c:v>0.99122807017543868</c:v>
                </c:pt>
                <c:pt idx="10">
                  <c:v>0.84615384615384681</c:v>
                </c:pt>
                <c:pt idx="11">
                  <c:v>0.91964285714285754</c:v>
                </c:pt>
                <c:pt idx="12">
                  <c:v>0.92436974789915949</c:v>
                </c:pt>
                <c:pt idx="13">
                  <c:v>0.92</c:v>
                </c:pt>
                <c:pt idx="14">
                  <c:v>0.9266055045871564</c:v>
                </c:pt>
                <c:pt idx="15">
                  <c:v>0.86363636363636354</c:v>
                </c:pt>
                <c:pt idx="16">
                  <c:v>0.77981651376146777</c:v>
                </c:pt>
                <c:pt idx="17">
                  <c:v>0.67307692307692313</c:v>
                </c:pt>
                <c:pt idx="18">
                  <c:v>0.76635514018691586</c:v>
                </c:pt>
                <c:pt idx="19">
                  <c:v>0.73148148148148162</c:v>
                </c:pt>
                <c:pt idx="20">
                  <c:v>0.58585858585858597</c:v>
                </c:pt>
                <c:pt idx="21">
                  <c:v>0.88571428571428568</c:v>
                </c:pt>
                <c:pt idx="22">
                  <c:v>0.47000000000000008</c:v>
                </c:pt>
                <c:pt idx="23">
                  <c:v>0.42307692307692341</c:v>
                </c:pt>
                <c:pt idx="24">
                  <c:v>0.26041666666666696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42"/>
        <c:axId val="73679872"/>
        <c:axId val="32643840"/>
      </c:barChart>
      <c:catAx>
        <c:axId val="73681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50" b="1"/>
            </a:pPr>
            <a:endParaRPr lang="en-US"/>
          </a:p>
        </c:txPr>
        <c:crossAx val="32643264"/>
        <c:crosses val="autoZero"/>
        <c:auto val="1"/>
        <c:lblAlgn val="ctr"/>
        <c:lblOffset val="100"/>
        <c:noMultiLvlLbl val="0"/>
      </c:catAx>
      <c:valAx>
        <c:axId val="32643264"/>
        <c:scaling>
          <c:orientation val="minMax"/>
          <c:min val="0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73681920"/>
        <c:crosses val="autoZero"/>
        <c:crossBetween val="between"/>
        <c:majorUnit val="5.00000000000001E-2"/>
      </c:valAx>
      <c:catAx>
        <c:axId val="73679872"/>
        <c:scaling>
          <c:orientation val="minMax"/>
        </c:scaling>
        <c:delete val="1"/>
        <c:axPos val="b"/>
        <c:majorTickMark val="out"/>
        <c:minorTickMark val="none"/>
        <c:tickLblPos val="none"/>
        <c:crossAx val="32643840"/>
        <c:crosses val="autoZero"/>
        <c:auto val="1"/>
        <c:lblAlgn val="ctr"/>
        <c:lblOffset val="100"/>
        <c:noMultiLvlLbl val="0"/>
      </c:catAx>
      <c:valAx>
        <c:axId val="32643840"/>
        <c:scaling>
          <c:orientation val="minMax"/>
          <c:max val="1.7500000000000002"/>
          <c:min val="0"/>
        </c:scaling>
        <c:delete val="0"/>
        <c:axPos val="r"/>
        <c:numFmt formatCode="0.0" sourceLinked="0"/>
        <c:majorTickMark val="out"/>
        <c:minorTickMark val="cross"/>
        <c:tickLblPos val="nextTo"/>
        <c:crossAx val="73679872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.74694735366817078"/>
          <c:y val="5.3840944881889764E-2"/>
          <c:w val="0.15907567804024503"/>
          <c:h val="9.352203152066929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>
          <a:solidFill>
            <a:schemeClr val="bg1"/>
          </a:solidFill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00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64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874E45-00F4-4C43-9D73-67C1C1870FF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874E45-00F4-4C43-9D73-67C1C1870FF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42A1368-B836-451C-8001-9E5D72AA8C86}" type="slidenum">
              <a:rPr lang="en-US" smtClean="0">
                <a:latin typeface="Arial" pitchFamily="34" charset="0"/>
                <a:ea typeface="ヒラギノ角ゴ Pro W3"/>
                <a:cs typeface="ヒラギノ角ゴ Pro W3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42A1368-B836-451C-8001-9E5D72AA8C86}" type="slidenum">
              <a:rPr lang="en-US" smtClean="0">
                <a:latin typeface="Arial" pitchFamily="34" charset="0"/>
                <a:ea typeface="ヒラギノ角ゴ Pro W3"/>
                <a:cs typeface="ヒラギノ角ゴ Pro W3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1/11/2012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1/11/2012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noFill/>
          <a:ln w="76200" cap="sq" cmpd="thickThin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noFill/>
          <a:ln w="76200" cap="sq" cmpd="thickThin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noFill/>
          <a:ln w="76200" cap="sq" cmpd="thickThin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noFill/>
          <a:ln w="76200" cap="sq" cmpd="thickThin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noFill/>
          <a:ln w="76200" cap="sq" cmpd="thickThin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noFill/>
          <a:ln w="76200" cap="sq" cmpd="thickThin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80BA7-16C9-4800-8062-FFCAEA95ABBB}" type="datetime1">
              <a:rPr lang="en-US"/>
              <a:pPr>
                <a:defRPr/>
              </a:pPr>
              <a:t>1/11/2012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22AE4-1DE2-495F-A8E0-000FC50545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34305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1/11/2012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tx2">
              <a:lumMod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1/11/2012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pic>
        <p:nvPicPr>
          <p:cNvPr id="10" name="Picture 9" descr="penn state logo 2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10461" b="9714"/>
          <a:stretch>
            <a:fillRect/>
          </a:stretch>
        </p:blipFill>
        <p:spPr>
          <a:xfrm>
            <a:off x="8382000" y="6260431"/>
            <a:ext cx="761999" cy="521369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1/11/2012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382000" y="381000"/>
            <a:ext cx="7620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en-US" smtClean="0"/>
              <a:pPr algn="r"/>
              <a:t>1/11/2012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10"/>
          <p:cNvSpPr/>
          <p:nvPr userDrawn="1"/>
        </p:nvSpPr>
        <p:spPr>
          <a:xfrm>
            <a:off x="8382000" y="0"/>
            <a:ext cx="76200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3" name="Rectangle 2"/>
          <p:cNvSpPr txBox="1">
            <a:spLocks/>
          </p:cNvSpPr>
          <p:nvPr userDrawn="1"/>
        </p:nvSpPr>
        <p:spPr>
          <a:xfrm rot="5400000">
            <a:off x="5902493" y="3095921"/>
            <a:ext cx="5644019" cy="685006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sz="3200" b="1" dirty="0" smtClean="0"/>
              <a:t>BIM Project Execution Planning</a:t>
            </a:r>
            <a:endParaRPr lang="en-US" sz="3200" dirty="0"/>
          </a:p>
        </p:txBody>
      </p:sp>
      <p:pic>
        <p:nvPicPr>
          <p:cNvPr id="14" name="Picture 13" descr="penn state logo 2.jpg"/>
          <p:cNvPicPr>
            <a:picLocks noChangeAspect="1"/>
          </p:cNvPicPr>
          <p:nvPr userDrawn="1"/>
        </p:nvPicPr>
        <p:blipFill>
          <a:blip r:embed="rId1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10461" b="9714"/>
          <a:stretch>
            <a:fillRect/>
          </a:stretch>
        </p:blipFill>
        <p:spPr>
          <a:xfrm>
            <a:off x="8382000" y="6260431"/>
            <a:ext cx="761999" cy="521369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  <p:sldLayoutId id="2147483665" r:id="rId17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notesSlide" Target="../notesSlides/notesSlide16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"/>
          <p:cNvSpPr/>
          <p:nvPr/>
        </p:nvSpPr>
        <p:spPr>
          <a:xfrm>
            <a:off x="0" y="3938048"/>
            <a:ext cx="9144000" cy="1143000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4572000" y="304800"/>
            <a:ext cx="5791200" cy="2133600"/>
          </a:xfrm>
        </p:spPr>
        <p:txBody>
          <a:bodyPr>
            <a:noAutofit/>
          </a:bodyPr>
          <a:lstStyle>
            <a:extLst/>
          </a:lstStyle>
          <a:p>
            <a:r>
              <a:rPr lang="en-US" sz="4800" b="1" i="1" dirty="0" smtClean="0"/>
              <a:t>BIM Project </a:t>
            </a:r>
            <a:br>
              <a:rPr lang="en-US" sz="4800" b="1" i="1" dirty="0" smtClean="0"/>
            </a:br>
            <a:r>
              <a:rPr lang="en-US" sz="4800" b="1" i="1" dirty="0" smtClean="0"/>
              <a:t>Execution </a:t>
            </a:r>
            <a:r>
              <a:rPr lang="en-US" sz="4800" b="1" i="1" dirty="0"/>
              <a:t>Planning</a:t>
            </a:r>
            <a:endParaRPr lang="en-US" sz="4800" dirty="0"/>
          </a:p>
        </p:txBody>
      </p:sp>
      <p:pic>
        <p:nvPicPr>
          <p:cNvPr id="5" name="Picture 4" descr="penn state logo 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10461" b="9714"/>
          <a:stretch>
            <a:fillRect/>
          </a:stretch>
        </p:blipFill>
        <p:spPr>
          <a:xfrm>
            <a:off x="4416425" y="4040316"/>
            <a:ext cx="1371600" cy="938464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sp>
        <p:nvSpPr>
          <p:cNvPr id="4" name="Rectangle 3"/>
          <p:cNvSpPr/>
          <p:nvPr/>
        </p:nvSpPr>
        <p:spPr>
          <a:xfrm>
            <a:off x="5683274" y="5229196"/>
            <a:ext cx="2766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Thursday, January </a:t>
            </a:r>
            <a:r>
              <a:rPr lang="en-US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11, 2012</a:t>
            </a:r>
            <a:endParaRPr lang="en-US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" name="Picture 2" descr="C:\Documents and Settings\jmessner\Desktop\Postcard_Fro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6" y="203311"/>
            <a:ext cx="4167541" cy="537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3"/>
          <p:cNvSpPr txBox="1">
            <a:spLocks/>
          </p:cNvSpPr>
          <p:nvPr/>
        </p:nvSpPr>
        <p:spPr>
          <a:xfrm>
            <a:off x="5776279" y="3581400"/>
            <a:ext cx="3403346" cy="1505616"/>
          </a:xfrm>
          <a:prstGeom prst="rect">
            <a:avLst/>
          </a:prstGeom>
          <a:noFill/>
        </p:spPr>
        <p:txBody>
          <a:bodyPr vert="horz" numCol="1">
            <a:normAutofit fontScale="92500" lnSpcReduction="20000"/>
          </a:bodyPr>
          <a:lstStyle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Ralph Kreider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Graduate Research Assistant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CIC Research Program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Penn State University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/>
          </p:cNvSpPr>
          <p:nvPr/>
        </p:nvSpPr>
        <p:spPr>
          <a:xfrm>
            <a:off x="146649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b="1" dirty="0" smtClean="0"/>
              <a:t>Level Two Process Maps</a:t>
            </a:r>
            <a:endParaRPr lang="en-US" sz="2800" b="1" cap="small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9" t="12500" r="3125" b="10417"/>
          <a:stretch>
            <a:fillRect/>
          </a:stretch>
        </p:blipFill>
        <p:spPr bwMode="auto">
          <a:xfrm>
            <a:off x="146649" y="629145"/>
            <a:ext cx="8095684" cy="470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10316" r="17127" b="10202"/>
          <a:stretch/>
        </p:blipFill>
        <p:spPr bwMode="auto">
          <a:xfrm>
            <a:off x="146649" y="845389"/>
            <a:ext cx="7755147" cy="581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26006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Documents and Settings\rgk5000\Desktop\PLANNING_PROCESS_V01.png"/>
          <p:cNvPicPr>
            <a:picLocks noChangeAspect="1" noChangeArrowheads="1"/>
          </p:cNvPicPr>
          <p:nvPr/>
        </p:nvPicPr>
        <p:blipFill rotWithShape="1">
          <a:blip r:embed="rId3" cstate="print"/>
          <a:srcRect l="3093" t="13077" r="76334" b="2837"/>
          <a:stretch/>
        </p:blipFill>
        <p:spPr bwMode="auto">
          <a:xfrm>
            <a:off x="234351" y="685800"/>
            <a:ext cx="2280249" cy="547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176842" y="633946"/>
            <a:ext cx="2514600" cy="2790252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76842" y="4800599"/>
            <a:ext cx="2590800" cy="2005031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3"/>
          <p:cNvSpPr txBox="1">
            <a:spLocks/>
          </p:cNvSpPr>
          <p:nvPr/>
        </p:nvSpPr>
        <p:spPr>
          <a:xfrm>
            <a:off x="152400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b="1" dirty="0"/>
              <a:t>Develop Information Exchanges</a:t>
            </a:r>
            <a:r>
              <a:rPr lang="en-US" sz="2800" b="1" cap="small" dirty="0" smtClean="0"/>
              <a:t> </a:t>
            </a:r>
            <a:endParaRPr lang="en-US" sz="2800" b="1" cap="small" dirty="0"/>
          </a:p>
        </p:txBody>
      </p:sp>
      <p:pic>
        <p:nvPicPr>
          <p:cNvPr id="13" name="Picture 3" descr="C:\Documents and Settings\rgk5000\Desktop\PLANNING_PROCESS_V0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005" t="47972" r="77077" b="48788"/>
          <a:stretch>
            <a:fillRect/>
          </a:stretch>
        </p:blipFill>
        <p:spPr bwMode="auto">
          <a:xfrm>
            <a:off x="609600" y="4201414"/>
            <a:ext cx="14478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/>
          <p:nvPr/>
        </p:nvPicPr>
        <p:blipFill rotWithShape="1">
          <a:blip r:embed="rId4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 l="2027" t="2393" b="3713"/>
          <a:stretch/>
        </p:blipFill>
        <p:spPr bwMode="auto">
          <a:xfrm>
            <a:off x="2669875" y="1606066"/>
            <a:ext cx="5553973" cy="363626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3750275" y="1752600"/>
            <a:ext cx="1050326" cy="1143000"/>
          </a:xfrm>
          <a:prstGeom prst="rect">
            <a:avLst/>
          </a:prstGeom>
          <a:solidFill>
            <a:srgbClr val="90FE72">
              <a:alpha val="64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  <a:ea typeface="+mn-ea"/>
                <a:cs typeface="Arial" pitchFamily="34" charset="0"/>
              </a:rPr>
              <a:t>INFO</a:t>
            </a:r>
            <a:endParaRPr lang="en-US" sz="1400" b="1" dirty="0">
              <a:solidFill>
                <a:schemeClr val="bg1"/>
              </a:solidFill>
              <a:latin typeface="Calibri" pitchFamily="34" charset="0"/>
              <a:ea typeface="+mn-ea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Calibri" pitchFamily="34" charset="0"/>
                <a:ea typeface="+mn-ea"/>
                <a:cs typeface="Arial" pitchFamily="34" charset="0"/>
              </a:rPr>
              <a:t>EXCHANGE</a:t>
            </a:r>
            <a:endParaRPr lang="en-US" sz="1400" dirty="0">
              <a:solidFill>
                <a:schemeClr val="bg1"/>
              </a:solidFill>
              <a:ea typeface="+mn-ea"/>
              <a:cs typeface="Arial" pitchFamily="34" charset="0"/>
            </a:endParaRP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6172200" y="1606066"/>
            <a:ext cx="838200" cy="821222"/>
          </a:xfrm>
          <a:prstGeom prst="rect">
            <a:avLst/>
          </a:prstGeom>
          <a:solidFill>
            <a:srgbClr val="90FE72">
              <a:alpha val="64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 smtClean="0">
                <a:solidFill>
                  <a:schemeClr val="bg1"/>
                </a:solidFill>
                <a:latin typeface="Calibri" pitchFamily="34" charset="0"/>
                <a:ea typeface="+mn-ea"/>
                <a:cs typeface="Arial" pitchFamily="34" charset="0"/>
              </a:rPr>
              <a:t>INFO</a:t>
            </a:r>
            <a:endParaRPr lang="en-US" sz="1100" b="1" dirty="0">
              <a:solidFill>
                <a:schemeClr val="bg1"/>
              </a:solidFill>
              <a:latin typeface="Calibri" pitchFamily="34" charset="0"/>
              <a:ea typeface="+mn-ea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b="1" dirty="0">
              <a:solidFill>
                <a:schemeClr val="bg1"/>
              </a:solidFill>
              <a:latin typeface="Calibri" pitchFamily="34" charset="0"/>
              <a:ea typeface="+mn-ea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Calibri" pitchFamily="34" charset="0"/>
                <a:ea typeface="+mn-ea"/>
                <a:cs typeface="Arial" pitchFamily="34" charset="0"/>
              </a:rPr>
              <a:t>EXCHANGE</a:t>
            </a:r>
            <a:endParaRPr lang="en-US" sz="1100" dirty="0">
              <a:solidFill>
                <a:schemeClr val="bg1"/>
              </a:solidFill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62701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/>
          </p:cNvSpPr>
          <p:nvPr/>
        </p:nvSpPr>
        <p:spPr>
          <a:xfrm>
            <a:off x="146649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b="1" dirty="0" smtClean="0"/>
              <a:t>Information Exchange Worksheet</a:t>
            </a:r>
            <a:endParaRPr lang="en-US" sz="2800" b="1" cap="small" dirty="0"/>
          </a:p>
        </p:txBody>
      </p:sp>
      <p:pic>
        <p:nvPicPr>
          <p:cNvPr id="7" name="Content Placeholder 6" descr="IEW.JPG"/>
          <p:cNvPicPr>
            <a:picLocks noGrp="1" noChangeAspect="1"/>
          </p:cNvPicPr>
          <p:nvPr>
            <p:ph sz="quarter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28"/>
          <a:stretch/>
        </p:blipFill>
        <p:spPr>
          <a:xfrm>
            <a:off x="135147" y="637771"/>
            <a:ext cx="8088702" cy="5623642"/>
          </a:xfrm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54" y="6327691"/>
            <a:ext cx="5254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38754" y="6595662"/>
            <a:ext cx="457200" cy="228600"/>
          </a:xfrm>
          <a:prstGeom prst="rect">
            <a:avLst/>
          </a:prstGeom>
          <a:solidFill>
            <a:srgbClr val="FFFF00"/>
          </a:solidFill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Constantia"/>
              <a:ea typeface="+mn-ea"/>
              <a:cs typeface="+mn-cs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194409" y="6261412"/>
            <a:ext cx="44113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   </a:t>
            </a:r>
            <a:r>
              <a:rPr lang="en-US" sz="1600" dirty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Output Inadequacy (Revise Information) </a:t>
            </a:r>
            <a:r>
              <a:rPr lang="en-US" sz="1600" u="sng" dirty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OR</a:t>
            </a:r>
            <a:endParaRPr lang="en-US" sz="1600" dirty="0">
              <a:solidFill>
                <a:schemeClr val="bg1"/>
              </a:solidFill>
              <a:cs typeface="Arial" pitchFamily="34" charset="0"/>
            </a:endParaRPr>
          </a:p>
          <a:p>
            <a:pPr eaLnBrk="0" hangingPunct="0">
              <a:defRPr/>
            </a:pPr>
            <a:endParaRPr lang="en-US" sz="1600" dirty="0">
              <a:solidFill>
                <a:schemeClr val="bg1"/>
              </a:solidFill>
              <a:ea typeface="+mn-ea"/>
              <a:cs typeface="Arial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194409" y="6523105"/>
            <a:ext cx="44113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   </a:t>
            </a:r>
            <a:r>
              <a:rPr lang="en-US" sz="1600" dirty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Input Inadequacy (Revise Responsible Party)</a:t>
            </a:r>
            <a:endParaRPr 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625056"/>
            <a:ext cx="3962400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98999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Documents and Settings\rgk5000\Desktop\PLANNING_PROCESS_V01.png"/>
          <p:cNvPicPr>
            <a:picLocks noChangeAspect="1" noChangeArrowheads="1"/>
          </p:cNvPicPr>
          <p:nvPr/>
        </p:nvPicPr>
        <p:blipFill rotWithShape="1">
          <a:blip r:embed="rId3" cstate="print"/>
          <a:srcRect l="3093" t="13077" r="76334" b="2837"/>
          <a:stretch/>
        </p:blipFill>
        <p:spPr bwMode="auto">
          <a:xfrm>
            <a:off x="234351" y="685800"/>
            <a:ext cx="2280249" cy="547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Documents and Settings\rgk5000\Desktop\PLANNING_PROCESS_V0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005" t="47972" r="77077" b="48788"/>
          <a:stretch>
            <a:fillRect/>
          </a:stretch>
        </p:blipFill>
        <p:spPr bwMode="auto">
          <a:xfrm>
            <a:off x="609600" y="4201414"/>
            <a:ext cx="14478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76842" y="629143"/>
            <a:ext cx="2514600" cy="4171457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253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1442" y="762889"/>
            <a:ext cx="27844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/>
          <p:cNvPicPr>
            <a:picLocks noChangeAspect="1" noChangeArrowheads="1"/>
          </p:cNvPicPr>
          <p:nvPr/>
        </p:nvPicPr>
        <p:blipFill>
          <a:blip r:embed="rId5" cstate="print"/>
          <a:srcRect l="20935" t="17969" r="33646" b="9375"/>
          <a:stretch>
            <a:fillRect/>
          </a:stretch>
        </p:blipFill>
        <p:spPr bwMode="auto">
          <a:xfrm>
            <a:off x="4500803" y="1815401"/>
            <a:ext cx="3741737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/>
          </p:cNvSpPr>
          <p:nvPr/>
        </p:nvSpPr>
        <p:spPr>
          <a:xfrm>
            <a:off x="152400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b="1" dirty="0"/>
              <a:t>Supporting Infrastructure </a:t>
            </a:r>
            <a:endParaRPr lang="en-US" sz="2800" b="1" cap="small" dirty="0"/>
          </a:p>
        </p:txBody>
      </p:sp>
    </p:spTree>
    <p:extLst>
      <p:ext uri="{BB962C8B-B14F-4D97-AF65-F5344CB8AC3E}">
        <p14:creationId xmlns:p14="http://schemas.microsoft.com/office/powerpoint/2010/main" val="54460232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/>
          </p:cNvSpPr>
          <p:nvPr/>
        </p:nvSpPr>
        <p:spPr>
          <a:xfrm>
            <a:off x="152400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b="1" dirty="0" smtClean="0"/>
              <a:t>Plan Template</a:t>
            </a:r>
            <a:endParaRPr lang="en-US" sz="2800" b="1" cap="small" dirty="0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8661"/>
            <a:ext cx="6903983" cy="6016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0562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7"/>
          <p:cNvSpPr>
            <a:spLocks noGrp="1"/>
          </p:cNvSpPr>
          <p:nvPr>
            <p:ph idx="1"/>
          </p:nvPr>
        </p:nvSpPr>
        <p:spPr>
          <a:xfrm>
            <a:off x="304800" y="633457"/>
            <a:ext cx="7924800" cy="4953000"/>
          </a:xfrm>
        </p:spPr>
        <p:txBody>
          <a:bodyPr>
            <a:normAutofit/>
          </a:bodyPr>
          <a:lstStyle/>
          <a:p>
            <a:pPr marL="465138" indent="-465138" eaLnBrk="1" hangingPunct="1"/>
            <a:r>
              <a:rPr lang="en-US" sz="2800" dirty="0" smtClean="0"/>
              <a:t>Need BIM Champion(s)</a:t>
            </a:r>
          </a:p>
          <a:p>
            <a:pPr marL="465138" indent="-465138" eaLnBrk="1" hangingPunct="1"/>
            <a:r>
              <a:rPr lang="en-US" sz="2800" dirty="0" smtClean="0"/>
              <a:t>Owner Involvement is Critical</a:t>
            </a:r>
          </a:p>
          <a:p>
            <a:pPr marL="465138" indent="-465138" eaLnBrk="1" hangingPunct="1"/>
            <a:r>
              <a:rPr lang="en-US" sz="2800" dirty="0" smtClean="0"/>
              <a:t>Need team Buy-in and Transparency</a:t>
            </a:r>
          </a:p>
          <a:p>
            <a:pPr marL="465138" indent="-465138" eaLnBrk="1" hangingPunct="1"/>
            <a:r>
              <a:rPr lang="en-US" sz="2800" dirty="0" smtClean="0"/>
              <a:t>The Planning Procedure should allow for Adaptations by the Project Team</a:t>
            </a:r>
          </a:p>
          <a:p>
            <a:pPr marL="465138" indent="-465138" eaLnBrk="1" hangingPunct="1"/>
            <a:r>
              <a:rPr lang="en-US" sz="2800" dirty="0" smtClean="0"/>
              <a:t>The Project Execution Plan must be considered a Living Document</a:t>
            </a:r>
          </a:p>
          <a:p>
            <a:pPr marL="465138" indent="-465138" eaLnBrk="1" hangingPunct="1"/>
            <a:r>
              <a:rPr lang="en-US" sz="2800" dirty="0" smtClean="0"/>
              <a:t>Planning takes Resources and it is Critical that Resources are Available</a:t>
            </a:r>
          </a:p>
          <a:p>
            <a:pPr marL="465138" indent="-465138" eaLnBrk="1" hangingPunct="1"/>
            <a:endParaRPr lang="en-US" sz="2800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8382000" y="381000"/>
            <a:ext cx="762000" cy="5867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dirty="0"/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152400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sv-SE" sz="2800" b="1" dirty="0"/>
              <a:t>Lessons Learned</a:t>
            </a:r>
            <a:endParaRPr lang="en-US" sz="2800" b="1" cap="small" dirty="0"/>
          </a:p>
        </p:txBody>
      </p:sp>
    </p:spTree>
    <p:extLst>
      <p:ext uri="{BB962C8B-B14F-4D97-AF65-F5344CB8AC3E}">
        <p14:creationId xmlns:p14="http://schemas.microsoft.com/office/powerpoint/2010/main" val="64708217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8600" y="678027"/>
            <a:ext cx="8458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r>
              <a:rPr lang="en-US" sz="2000" dirty="0">
                <a:solidFill>
                  <a:schemeClr val="bg1"/>
                </a:solidFill>
                <a:latin typeface="Constantia" pitchFamily="18" charset="0"/>
              </a:rPr>
              <a:t>Sponsors:</a:t>
            </a: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US" sz="1600" dirty="0">
                <a:solidFill>
                  <a:schemeClr val="bg1"/>
                </a:solidFill>
                <a:latin typeface="Constantia" pitchFamily="18" charset="0"/>
              </a:rPr>
              <a:t>The Charles </a:t>
            </a:r>
            <a:r>
              <a:rPr lang="en-US" sz="1600" dirty="0" err="1">
                <a:solidFill>
                  <a:schemeClr val="bg1"/>
                </a:solidFill>
                <a:latin typeface="Constantia" pitchFamily="18" charset="0"/>
              </a:rPr>
              <a:t>Pankow</a:t>
            </a:r>
            <a:r>
              <a:rPr lang="en-US" sz="1600" dirty="0">
                <a:solidFill>
                  <a:schemeClr val="bg1"/>
                </a:solidFill>
                <a:latin typeface="Constantia" pitchFamily="18" charset="0"/>
              </a:rPr>
              <a:t> Foundation</a:t>
            </a: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US" sz="1600" dirty="0">
                <a:solidFill>
                  <a:schemeClr val="bg1"/>
                </a:solidFill>
                <a:latin typeface="Constantia" pitchFamily="18" charset="0"/>
              </a:rPr>
              <a:t>The Construction Industry Institute (CII)</a:t>
            </a: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US" sz="1600" dirty="0">
                <a:solidFill>
                  <a:schemeClr val="bg1"/>
                </a:solidFill>
                <a:latin typeface="Constantia" pitchFamily="18" charset="0"/>
              </a:rPr>
              <a:t>Penn State Office of Physical Plant</a:t>
            </a: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US" sz="1600" dirty="0">
                <a:solidFill>
                  <a:schemeClr val="bg1"/>
                </a:solidFill>
                <a:latin typeface="Constantia" pitchFamily="18" charset="0"/>
              </a:rPr>
              <a:t>The Partnership for Achieving Construction Excellence (PACE)</a:t>
            </a: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US" sz="1600" dirty="0">
                <a:solidFill>
                  <a:schemeClr val="bg1"/>
                </a:solidFill>
                <a:latin typeface="Constantia" pitchFamily="18" charset="0"/>
              </a:rPr>
              <a:t>Industry Partners:</a:t>
            </a: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endParaRPr lang="en-US" sz="800" dirty="0">
              <a:solidFill>
                <a:schemeClr val="bg1"/>
              </a:solidFill>
              <a:latin typeface="Constantia" pitchFamily="18" charset="0"/>
            </a:endParaRP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endParaRPr lang="en-US" sz="800" dirty="0">
              <a:solidFill>
                <a:schemeClr val="bg1"/>
              </a:solidFill>
              <a:latin typeface="Constantia" pitchFamily="18" charset="0"/>
            </a:endParaRP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endParaRPr lang="en-US" sz="800" dirty="0">
              <a:solidFill>
                <a:schemeClr val="bg1"/>
              </a:solidFill>
              <a:latin typeface="Constantia" pitchFamily="18" charset="0"/>
            </a:endParaRP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endParaRPr lang="en-US" sz="800" dirty="0">
              <a:solidFill>
                <a:schemeClr val="bg1"/>
              </a:solidFill>
              <a:latin typeface="Constantia" pitchFamily="18" charset="0"/>
            </a:endParaRPr>
          </a:p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endParaRPr lang="en-US" sz="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76200" y="2362200"/>
            <a:ext cx="8686800" cy="838200"/>
          </a:xfrm>
          <a:prstGeom prst="rect">
            <a:avLst/>
          </a:prstGeom>
        </p:spPr>
        <p:txBody>
          <a:bodyPr numCol="3"/>
          <a:lstStyle/>
          <a:p>
            <a:pPr marL="731520" lvl="1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LACCD</a:t>
            </a:r>
          </a:p>
          <a:p>
            <a:pPr marL="731520" lvl="1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USACE</a:t>
            </a:r>
          </a:p>
          <a:p>
            <a:pPr marL="731520" lvl="1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Balfour Beatty</a:t>
            </a:r>
          </a:p>
          <a:p>
            <a:pPr marL="731520" lvl="1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Whiting Turner</a:t>
            </a:r>
          </a:p>
          <a:p>
            <a:pPr marL="731520" lvl="1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Clark Construction Group</a:t>
            </a:r>
          </a:p>
          <a:p>
            <a:pPr marL="731520" lvl="1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Jacobs</a:t>
            </a:r>
          </a:p>
          <a:p>
            <a:pPr marL="731520" lvl="1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Barton Malow</a:t>
            </a:r>
          </a:p>
          <a:p>
            <a:pPr marL="731520" lvl="1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GSA</a:t>
            </a:r>
          </a:p>
          <a:p>
            <a:pPr marL="731520" lvl="1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MA DCAM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33400" y="3581400"/>
            <a:ext cx="7772400" cy="914400"/>
          </a:xfrm>
          <a:prstGeom prst="rect">
            <a:avLst/>
          </a:prstGeom>
        </p:spPr>
        <p:txBody>
          <a:bodyPr numCol="4"/>
          <a:lstStyle/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Dana ‘Deke’ Smith</a:t>
            </a: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Mark Butler</a:t>
            </a: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Derek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Cunz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Mark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Falzarano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Ed Gannon</a:t>
            </a: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Greg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Gidez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Francois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Grobler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Steve Hagan</a:t>
            </a: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Steve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Hutsell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Mark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Konchar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 err="1">
                <a:solidFill>
                  <a:schemeClr val="bg1"/>
                </a:solidFill>
                <a:latin typeface="+mn-lt"/>
              </a:rPr>
              <a:t>Soad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Kousheshi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Rob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Leicht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Kurt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Maldovan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Victor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Sanvido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Alexander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Zolotov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533400" y="5105400"/>
            <a:ext cx="5943600" cy="914400"/>
          </a:xfrm>
          <a:prstGeom prst="rect">
            <a:avLst/>
          </a:prstGeom>
        </p:spPr>
        <p:txBody>
          <a:bodyPr numCol="3"/>
          <a:lstStyle/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Craig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Dubler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Shane Goodman</a:t>
            </a: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Colleen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Kasprzak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Ralph Kreider</a:t>
            </a: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Eric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Nulton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 err="1">
                <a:solidFill>
                  <a:schemeClr val="bg1"/>
                </a:solidFill>
                <a:latin typeface="+mn-lt"/>
              </a:rPr>
              <a:t>Chitwan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Saluja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 err="1">
                <a:solidFill>
                  <a:schemeClr val="bg1"/>
                </a:solidFill>
                <a:latin typeface="+mn-lt"/>
              </a:rPr>
              <a:t>Nevena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Zikic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>
          <a:xfrm>
            <a:off x="561472" y="6172200"/>
            <a:ext cx="8734928" cy="457200"/>
          </a:xfrm>
          <a:prstGeom prst="rect">
            <a:avLst/>
          </a:prstGeom>
        </p:spPr>
        <p:txBody>
          <a:bodyPr numCol="3">
            <a:normAutofit/>
          </a:bodyPr>
          <a:lstStyle/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 err="1">
                <a:solidFill>
                  <a:schemeClr val="bg1"/>
                </a:solidFill>
                <a:latin typeface="+mn-lt"/>
              </a:rPr>
              <a:t>Chimay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Anumba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Sam Hunter</a:t>
            </a:r>
          </a:p>
          <a:p>
            <a:pPr marL="274320" indent="-274320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John </a:t>
            </a:r>
            <a:r>
              <a:rPr lang="en-US" sz="1400" dirty="0" err="1">
                <a:solidFill>
                  <a:schemeClr val="bg1"/>
                </a:solidFill>
                <a:latin typeface="+mn-lt"/>
              </a:rPr>
              <a:t>Messner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7832" name="Rectangle 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8600" y="3271837"/>
            <a:ext cx="8534400" cy="480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r>
              <a:rPr lang="en-US" sz="2000" dirty="0">
                <a:solidFill>
                  <a:schemeClr val="bg1"/>
                </a:solidFill>
                <a:latin typeface="Constantia" pitchFamily="18" charset="0"/>
              </a:rPr>
              <a:t>Advisory Board Members</a:t>
            </a:r>
            <a:endParaRPr lang="en-US" sz="16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>
            <p:custDataLst>
              <p:tags r:id="rId7"/>
            </p:custDataLst>
          </p:nvPr>
        </p:nvSpPr>
        <p:spPr>
          <a:xfrm>
            <a:off x="228600" y="4583113"/>
            <a:ext cx="8458200" cy="50180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3050" indent="-27305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defRPr/>
            </a:pPr>
            <a:r>
              <a:rPr lang="en-US" sz="2000" dirty="0">
                <a:solidFill>
                  <a:schemeClr val="bg1"/>
                </a:solidFill>
                <a:latin typeface="+mn-lt"/>
              </a:rPr>
              <a:t>PSU Research Team</a:t>
            </a:r>
          </a:p>
          <a:p>
            <a:pPr marL="274320" indent="-27432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</a:rPr>
              <a:t>Students:</a:t>
            </a:r>
          </a:p>
        </p:txBody>
      </p:sp>
      <p:sp>
        <p:nvSpPr>
          <p:cNvPr id="77834" name="Rectangle 3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23850" y="5867400"/>
            <a:ext cx="86677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US" sz="1600" dirty="0">
                <a:solidFill>
                  <a:schemeClr val="bg1"/>
                </a:solidFill>
                <a:latin typeface="Constantia" pitchFamily="18" charset="0"/>
              </a:rPr>
              <a:t>Faculty:</a:t>
            </a:r>
          </a:p>
        </p:txBody>
      </p:sp>
      <p:sp>
        <p:nvSpPr>
          <p:cNvPr id="12" name="Rectangle 3"/>
          <p:cNvSpPr txBox="1">
            <a:spLocks/>
          </p:cNvSpPr>
          <p:nvPr/>
        </p:nvSpPr>
        <p:spPr>
          <a:xfrm>
            <a:off x="152400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b="1" cap="small" dirty="0" smtClean="0"/>
              <a:t>Acknowledgements </a:t>
            </a:r>
            <a:endParaRPr lang="en-US" sz="2800" b="1" cap="small" dirty="0"/>
          </a:p>
        </p:txBody>
      </p:sp>
    </p:spTree>
    <p:extLst>
      <p:ext uri="{BB962C8B-B14F-4D97-AF65-F5344CB8AC3E}">
        <p14:creationId xmlns:p14="http://schemas.microsoft.com/office/powerpoint/2010/main" val="55122775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"/>
          <p:cNvSpPr/>
          <p:nvPr/>
        </p:nvSpPr>
        <p:spPr>
          <a:xfrm>
            <a:off x="0" y="3048128"/>
            <a:ext cx="9144000" cy="1143000"/>
          </a:xfrm>
          <a:prstGeom prst="rect">
            <a:avLst/>
          </a:prstGeom>
          <a:solidFill>
            <a:schemeClr val="tx2">
              <a:lumMod val="50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4572000" y="304800"/>
            <a:ext cx="5791200" cy="1066800"/>
          </a:xfrm>
        </p:spPr>
        <p:txBody>
          <a:bodyPr>
            <a:noAutofit/>
          </a:bodyPr>
          <a:lstStyle>
            <a:extLst/>
          </a:lstStyle>
          <a:p>
            <a:r>
              <a:rPr lang="en-US" sz="3200" b="1" i="1" dirty="0" smtClean="0"/>
              <a:t>BIM Project </a:t>
            </a:r>
            <a:br>
              <a:rPr lang="en-US" sz="3200" b="1" i="1" dirty="0" smtClean="0"/>
            </a:br>
            <a:r>
              <a:rPr lang="en-US" sz="3200" b="1" i="1" dirty="0" smtClean="0"/>
              <a:t>Execution </a:t>
            </a:r>
            <a:r>
              <a:rPr lang="en-US" sz="3200" b="1" i="1" dirty="0"/>
              <a:t>Planning</a:t>
            </a:r>
            <a:endParaRPr lang="en-US" sz="3200" dirty="0"/>
          </a:p>
        </p:txBody>
      </p:sp>
      <p:pic>
        <p:nvPicPr>
          <p:cNvPr id="5" name="Picture 4" descr="penn state logo 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10461" b="9714"/>
          <a:stretch>
            <a:fillRect/>
          </a:stretch>
        </p:blipFill>
        <p:spPr>
          <a:xfrm>
            <a:off x="4416425" y="3150396"/>
            <a:ext cx="1371600" cy="938464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12" name="Picture 2" descr="C:\Documents and Settings\jmessner\Desktop\Postcard_Fro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6" y="203311"/>
            <a:ext cx="4167541" cy="537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1"/>
          <p:cNvSpPr txBox="1">
            <a:spLocks/>
          </p:cNvSpPr>
          <p:nvPr/>
        </p:nvSpPr>
        <p:spPr bwMode="auto">
          <a:xfrm>
            <a:off x="5334000" y="4343400"/>
            <a:ext cx="3660775" cy="73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r">
              <a:buClr>
                <a:srgbClr val="F3A447"/>
              </a:buClr>
              <a:buSzPct val="85000"/>
            </a:pPr>
            <a:r>
              <a:rPr lang="en-US" sz="1600" dirty="0">
                <a:solidFill>
                  <a:schemeClr val="bg1"/>
                </a:solidFill>
                <a:latin typeface="Constantia" pitchFamily="18" charset="0"/>
              </a:rPr>
              <a:t>Download the Guide </a:t>
            </a:r>
            <a:r>
              <a:rPr lang="en-US" sz="1600" dirty="0" smtClean="0">
                <a:solidFill>
                  <a:schemeClr val="bg1"/>
                </a:solidFill>
                <a:latin typeface="Constantia" pitchFamily="18" charset="0"/>
              </a:rPr>
              <a:t>at:</a:t>
            </a:r>
          </a:p>
          <a:p>
            <a:pPr marL="273050" indent="-273050" algn="r">
              <a:buClr>
                <a:srgbClr val="F3A447"/>
              </a:buClr>
              <a:buSzPct val="85000"/>
            </a:pPr>
            <a:r>
              <a:rPr lang="en-US" sz="2400" b="1" dirty="0" smtClean="0">
                <a:solidFill>
                  <a:schemeClr val="bg1"/>
                </a:solidFill>
                <a:latin typeface="Constantia" pitchFamily="18" charset="0"/>
              </a:rPr>
              <a:t>bim.psu.edu</a:t>
            </a:r>
            <a:endParaRPr lang="en-US" sz="2000" dirty="0">
              <a:solidFill>
                <a:schemeClr val="tx2"/>
              </a:solidFill>
              <a:latin typeface="Constantia" pitchFamily="18" charset="0"/>
            </a:endParaRPr>
          </a:p>
          <a:p>
            <a:pPr marL="273050" indent="-273050" algn="r">
              <a:lnSpc>
                <a:spcPct val="125000"/>
              </a:lnSpc>
              <a:buClr>
                <a:srgbClr val="F3A447"/>
              </a:buClr>
              <a:buSzPct val="85000"/>
            </a:pPr>
            <a:endParaRPr lang="en-US" sz="20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85979"/>
            <a:ext cx="4167540" cy="5376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49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3"/>
          <p:cNvSpPr>
            <a:spLocks noGrp="1"/>
          </p:cNvSpPr>
          <p:nvPr>
            <p:ph type="subTitle" idx="1"/>
          </p:nvPr>
        </p:nvSpPr>
        <p:spPr>
          <a:xfrm>
            <a:off x="5740654" y="2711910"/>
            <a:ext cx="3403346" cy="1479090"/>
          </a:xfrm>
          <a:noFill/>
        </p:spPr>
        <p:txBody>
          <a:bodyPr numCol="1">
            <a:normAutofit fontScale="92500" lnSpcReduction="20000"/>
          </a:bodyPr>
          <a:lstStyle>
            <a:extLst/>
          </a:lstStyle>
          <a:p>
            <a:endParaRPr lang="en-US" sz="3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Ralph Kreider</a:t>
            </a:r>
          </a:p>
          <a:p>
            <a:r>
              <a:rPr lang="en-US" sz="16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Graduate Research </a:t>
            </a:r>
            <a:r>
              <a:rPr lang="en-US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Assistant</a:t>
            </a:r>
          </a:p>
          <a:p>
            <a:r>
              <a:rPr lang="en-US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CIC Research Program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Penn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State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University</a:t>
            </a:r>
            <a:endParaRPr lang="en-US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2491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7"/>
          <p:cNvSpPr>
            <a:spLocks noGrp="1"/>
          </p:cNvSpPr>
          <p:nvPr>
            <p:ph idx="1"/>
          </p:nvPr>
        </p:nvSpPr>
        <p:spPr>
          <a:xfrm>
            <a:off x="304800" y="633456"/>
            <a:ext cx="7924800" cy="5386343"/>
          </a:xfrm>
        </p:spPr>
        <p:txBody>
          <a:bodyPr>
            <a:normAutofit lnSpcReduction="10000"/>
          </a:bodyPr>
          <a:lstStyle/>
          <a:p>
            <a:pPr marL="465138" indent="-465138" eaLnBrk="1" hangingPunct="1"/>
            <a:r>
              <a:rPr lang="en-US" sz="2800" dirty="0" smtClean="0"/>
              <a:t>Create a </a:t>
            </a:r>
            <a:r>
              <a:rPr lang="en-US" sz="2800" dirty="0" err="1" smtClean="0"/>
              <a:t>PxP</a:t>
            </a:r>
            <a:r>
              <a:rPr lang="en-US" sz="2800" dirty="0" smtClean="0"/>
              <a:t> Template</a:t>
            </a:r>
          </a:p>
          <a:p>
            <a:pPr marL="465138" indent="-465138" eaLnBrk="1" hangingPunct="1"/>
            <a:r>
              <a:rPr lang="en-US" sz="2800" dirty="0" smtClean="0"/>
              <a:t>Add sections on decision making</a:t>
            </a:r>
          </a:p>
          <a:p>
            <a:pPr marL="465138" indent="-465138" eaLnBrk="1" hangingPunct="1"/>
            <a:r>
              <a:rPr lang="en-US" sz="2800" dirty="0" smtClean="0"/>
              <a:t>Map BIM Process</a:t>
            </a:r>
          </a:p>
          <a:p>
            <a:pPr marL="465138" indent="-465138" eaLnBrk="1" hangingPunct="1"/>
            <a:r>
              <a:rPr lang="en-US" sz="2800" dirty="0"/>
              <a:t>	</a:t>
            </a:r>
            <a:r>
              <a:rPr lang="en-US" sz="2800" dirty="0" smtClean="0"/>
              <a:t>Level 1 and Level 2</a:t>
            </a:r>
          </a:p>
          <a:p>
            <a:pPr marL="465138" indent="-465138" eaLnBrk="1" hangingPunct="1"/>
            <a:r>
              <a:rPr lang="en-US" sz="2800" dirty="0" smtClean="0"/>
              <a:t>Map Design Process</a:t>
            </a:r>
          </a:p>
          <a:p>
            <a:pPr marL="465138" indent="-465138" eaLnBrk="1" hangingPunct="1"/>
            <a:r>
              <a:rPr lang="en-US" sz="2800" dirty="0"/>
              <a:t>	</a:t>
            </a:r>
            <a:r>
              <a:rPr lang="en-US" sz="2800" dirty="0" smtClean="0"/>
              <a:t>Level 1 – Project Team</a:t>
            </a:r>
          </a:p>
          <a:p>
            <a:pPr marL="465138" indent="-465138" eaLnBrk="1" hangingPunct="1"/>
            <a:r>
              <a:rPr lang="en-US" sz="2800" dirty="0"/>
              <a:t>	</a:t>
            </a:r>
            <a:r>
              <a:rPr lang="en-US" sz="2800" dirty="0" smtClean="0"/>
              <a:t>Level 2 – Individual Process</a:t>
            </a:r>
          </a:p>
          <a:p>
            <a:pPr marL="465138" indent="-465138" eaLnBrk="1" hangingPunct="1"/>
            <a:r>
              <a:rPr lang="en-US" sz="2800" dirty="0" smtClean="0"/>
              <a:t>Information Exchanges</a:t>
            </a:r>
          </a:p>
          <a:p>
            <a:pPr marL="465138" indent="-465138" eaLnBrk="1" hangingPunct="1"/>
            <a:r>
              <a:rPr lang="en-US" sz="2800" dirty="0"/>
              <a:t>	</a:t>
            </a:r>
            <a:r>
              <a:rPr lang="en-US" sz="2800" dirty="0" smtClean="0"/>
              <a:t>What information is </a:t>
            </a:r>
            <a:r>
              <a:rPr lang="en-US" sz="2800" dirty="0" smtClean="0"/>
              <a:t>required</a:t>
            </a:r>
          </a:p>
          <a:p>
            <a:pPr marL="465138" indent="-465138" eaLnBrk="1" hangingPunct="1"/>
            <a:endParaRPr lang="en-US" sz="2800" dirty="0" smtClean="0"/>
          </a:p>
          <a:p>
            <a:pPr marL="465138" indent="-465138" eaLnBrk="1" hangingPunct="1"/>
            <a:r>
              <a:rPr lang="en-US" sz="2800" dirty="0" smtClean="0"/>
              <a:t>Keep it up to Date</a:t>
            </a:r>
            <a:endParaRPr lang="en-US" sz="2800" dirty="0" smtClean="0"/>
          </a:p>
          <a:p>
            <a:pPr marL="465138" indent="-465138" eaLnBrk="1" hangingPunct="1"/>
            <a:endParaRPr lang="en-US" sz="2800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8382000" y="381000"/>
            <a:ext cx="762000" cy="5867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dirty="0"/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152400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sv-SE" sz="2800" b="1" dirty="0" smtClean="0"/>
              <a:t>What to do for this class</a:t>
            </a:r>
            <a:endParaRPr lang="en-US" sz="2800" b="1" cap="small" dirty="0"/>
          </a:p>
        </p:txBody>
      </p:sp>
    </p:spTree>
    <p:extLst>
      <p:ext uri="{BB962C8B-B14F-4D97-AF65-F5344CB8AC3E}">
        <p14:creationId xmlns:p14="http://schemas.microsoft.com/office/powerpoint/2010/main" val="72329344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81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1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81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body" sz="quarter" idx="13"/>
          </p:nvPr>
        </p:nvSpPr>
        <p:spPr>
          <a:xfrm>
            <a:off x="152400" y="95041"/>
            <a:ext cx="8077200" cy="457200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extLst/>
          </a:lstStyle>
          <a:p>
            <a:r>
              <a:rPr lang="en-US" sz="2800" dirty="0" smtClean="0"/>
              <a:t>BIM </a:t>
            </a:r>
            <a:r>
              <a:rPr lang="en-US" sz="2800" dirty="0"/>
              <a:t>Project Execution Planning Procedure</a:t>
            </a:r>
            <a:endParaRPr lang="en-US" sz="2800" cap="small" dirty="0"/>
          </a:p>
        </p:txBody>
      </p:sp>
      <p:pic>
        <p:nvPicPr>
          <p:cNvPr id="6" name="Picture 5" descr="penn state logo 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10461" b="9714"/>
          <a:stretch>
            <a:fillRect/>
          </a:stretch>
        </p:blipFill>
        <p:spPr>
          <a:xfrm>
            <a:off x="8382000" y="6260431"/>
            <a:ext cx="761999" cy="521369"/>
          </a:xfrm>
          <a:prstGeom prst="rect">
            <a:avLst/>
          </a:prstGeom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9" name="Picture 3" descr="C:\Documents and Settings\rgk5000\Desktop\PLANNING_PROCESS_V01.png"/>
          <p:cNvPicPr>
            <a:picLocks noChangeAspect="1" noChangeArrowheads="1"/>
          </p:cNvPicPr>
          <p:nvPr/>
        </p:nvPicPr>
        <p:blipFill rotWithShape="1">
          <a:blip r:embed="rId4" cstate="print"/>
          <a:srcRect l="1666" t="10664" r="16942" b="2837"/>
          <a:stretch/>
        </p:blipFill>
        <p:spPr bwMode="auto">
          <a:xfrm>
            <a:off x="76200" y="609600"/>
            <a:ext cx="817461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6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IM_USES_REVERSE_V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685800"/>
            <a:ext cx="3813175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C:\Documents and Settings\rgk5000\Desktop\PLANNING_PROCESS_V01.png"/>
          <p:cNvPicPr>
            <a:picLocks noChangeAspect="1" noChangeArrowheads="1"/>
          </p:cNvPicPr>
          <p:nvPr/>
        </p:nvPicPr>
        <p:blipFill>
          <a:blip r:embed="rId4" cstate="print"/>
          <a:srcRect l="1666" t="10664" r="76334" b="2837"/>
          <a:stretch>
            <a:fillRect/>
          </a:stretch>
        </p:blipFill>
        <p:spPr bwMode="auto">
          <a:xfrm>
            <a:off x="76200" y="457200"/>
            <a:ext cx="2438400" cy="56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3657600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703053"/>
            <a:ext cx="1738875" cy="22687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96" name="Picture 2" descr="C:\dms00331\BIM_USES_v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685800"/>
            <a:ext cx="3810000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2667000" y="4191000"/>
            <a:ext cx="3657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i="1" dirty="0">
                <a:solidFill>
                  <a:schemeClr val="bg1"/>
                </a:solidFill>
                <a:latin typeface="Constantia" pitchFamily="18" charset="0"/>
              </a:rPr>
              <a:t>“Begin with the end in mind.”</a:t>
            </a:r>
          </a:p>
        </p:txBody>
      </p:sp>
      <p:pic>
        <p:nvPicPr>
          <p:cNvPr id="10" name="Picture 3" descr="C:\Documents and Settings\rgk5000\Desktop\PLANNING_PROCESS_V0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005" t="47972" r="77077" b="48788"/>
          <a:stretch>
            <a:fillRect/>
          </a:stretch>
        </p:blipFill>
        <p:spPr bwMode="auto">
          <a:xfrm>
            <a:off x="533400" y="4140200"/>
            <a:ext cx="16764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7830" y="1873369"/>
            <a:ext cx="2438400" cy="4267200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3"/>
          <p:cNvSpPr txBox="1">
            <a:spLocks/>
          </p:cNvSpPr>
          <p:nvPr/>
        </p:nvSpPr>
        <p:spPr>
          <a:xfrm>
            <a:off x="146649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dirty="0"/>
              <a:t>Identifying BIM Goals and Uses</a:t>
            </a:r>
            <a:endParaRPr lang="en-US" sz="2800" cap="small" dirty="0"/>
          </a:p>
        </p:txBody>
      </p:sp>
    </p:spTree>
    <p:extLst>
      <p:ext uri="{BB962C8B-B14F-4D97-AF65-F5344CB8AC3E}">
        <p14:creationId xmlns:p14="http://schemas.microsoft.com/office/powerpoint/2010/main" val="15533485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04624E-6 L 0.33889 -0.1287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44" y="-645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9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/>
          </p:cNvSpPr>
          <p:nvPr/>
        </p:nvSpPr>
        <p:spPr>
          <a:xfrm>
            <a:off x="146649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dirty="0" smtClean="0"/>
              <a:t>BIM Goals</a:t>
            </a:r>
            <a:endParaRPr lang="en-US" sz="2800" cap="small" dirty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 b="35315"/>
          <a:stretch>
            <a:fillRect/>
          </a:stretch>
        </p:blipFill>
        <p:spPr bwMode="auto">
          <a:xfrm>
            <a:off x="213228" y="1066800"/>
            <a:ext cx="794404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348357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2" descr="C:\dms00331\BIM_USES_v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649" y="629144"/>
            <a:ext cx="8124508" cy="6076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 txBox="1">
            <a:spLocks/>
          </p:cNvSpPr>
          <p:nvPr/>
        </p:nvSpPr>
        <p:spPr>
          <a:xfrm>
            <a:off x="146649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dirty="0"/>
              <a:t>Identifying BIM Goals and Uses</a:t>
            </a:r>
            <a:endParaRPr lang="en-US" sz="2800" cap="small" dirty="0"/>
          </a:p>
        </p:txBody>
      </p:sp>
    </p:spTree>
    <p:extLst>
      <p:ext uri="{BB962C8B-B14F-4D97-AF65-F5344CB8AC3E}">
        <p14:creationId xmlns:p14="http://schemas.microsoft.com/office/powerpoint/2010/main" val="292539364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/>
          </p:cNvSpPr>
          <p:nvPr/>
        </p:nvSpPr>
        <p:spPr>
          <a:xfrm>
            <a:off x="146649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dirty="0"/>
              <a:t>Identifying BIM Goals and Uses</a:t>
            </a:r>
            <a:endParaRPr lang="en-US" sz="2800" cap="small" dirty="0"/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326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39" y="7850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16" y="9374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639" y="10898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439" y="12422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239" y="13946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16" y="15470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639" y="16994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439" y="18518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239" y="20042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039" y="21566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516" y="23090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439" y="24614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239" y="26138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916" y="27662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3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839" y="2918604"/>
            <a:ext cx="2902477" cy="3756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25387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/>
          </p:cNvSpPr>
          <p:nvPr/>
        </p:nvSpPr>
        <p:spPr>
          <a:xfrm>
            <a:off x="146649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dirty="0"/>
              <a:t>Frequency and </a:t>
            </a:r>
            <a:r>
              <a:rPr lang="en-US" sz="2800" dirty="0" smtClean="0"/>
              <a:t>Benefit of Uses</a:t>
            </a:r>
            <a:endParaRPr lang="en-US" sz="2800" cap="small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3277158297"/>
              </p:ext>
            </p:extLst>
          </p:nvPr>
        </p:nvGraphicFramePr>
        <p:xfrm>
          <a:off x="-152400" y="629144"/>
          <a:ext cx="8534400" cy="6228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8263892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/>
          </p:cNvSpPr>
          <p:nvPr/>
        </p:nvSpPr>
        <p:spPr>
          <a:xfrm>
            <a:off x="146649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dirty="0"/>
              <a:t>BIM Use Selection Worksheet </a:t>
            </a:r>
            <a:endParaRPr lang="en-US" sz="2800" cap="smal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39" y="1486928"/>
            <a:ext cx="7346046" cy="499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5871519" y="971975"/>
            <a:ext cx="1820562" cy="534428"/>
          </a:xfrm>
          <a:prstGeom prst="wedgeEllipseCallout">
            <a:avLst>
              <a:gd name="adj1" fmla="val 50757"/>
              <a:gd name="adj2" fmla="val 105659"/>
            </a:avLst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</a:rPr>
              <a:t>Proceed?</a:t>
            </a:r>
          </a:p>
        </p:txBody>
      </p:sp>
      <p:sp>
        <p:nvSpPr>
          <p:cNvPr id="6" name="Oval Callout 5"/>
          <p:cNvSpPr/>
          <p:nvPr/>
        </p:nvSpPr>
        <p:spPr>
          <a:xfrm>
            <a:off x="1143000" y="2163975"/>
            <a:ext cx="1309816" cy="685800"/>
          </a:xfrm>
          <a:prstGeom prst="wedgeEllipseCallout">
            <a:avLst>
              <a:gd name="adj1" fmla="val 48746"/>
              <a:gd name="adj2" fmla="val -108091"/>
            </a:avLst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bg1"/>
                </a:solidFill>
              </a:rPr>
              <a:t>Value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2415818" y="718751"/>
            <a:ext cx="2100650" cy="768177"/>
          </a:xfrm>
          <a:prstGeom prst="wedgeEllipseCallout">
            <a:avLst>
              <a:gd name="adj1" fmla="val -16345"/>
              <a:gd name="adj2" fmla="val 107849"/>
            </a:avLst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</a:rPr>
              <a:t>Responsible Party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4500653" y="1814720"/>
            <a:ext cx="2199502" cy="812456"/>
          </a:xfrm>
          <a:prstGeom prst="wedgeEllipseCallout">
            <a:avLst>
              <a:gd name="adj1" fmla="val -56200"/>
              <a:gd name="adj2" fmla="val -61469"/>
            </a:avLst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</a:rPr>
              <a:t>Capabilities &amp; Resources</a:t>
            </a:r>
          </a:p>
        </p:txBody>
      </p:sp>
      <p:sp>
        <p:nvSpPr>
          <p:cNvPr id="9" name="Oval Callout 8"/>
          <p:cNvSpPr/>
          <p:nvPr/>
        </p:nvSpPr>
        <p:spPr>
          <a:xfrm>
            <a:off x="146649" y="759939"/>
            <a:ext cx="1184189" cy="685800"/>
          </a:xfrm>
          <a:prstGeom prst="wedgeEllipseCallout">
            <a:avLst>
              <a:gd name="adj1" fmla="val 39914"/>
              <a:gd name="adj2" fmla="val 93989"/>
            </a:avLst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bg1"/>
                </a:solidFill>
              </a:rPr>
              <a:t>BIM Use</a:t>
            </a:r>
          </a:p>
        </p:txBody>
      </p:sp>
    </p:spTree>
    <p:extLst>
      <p:ext uri="{BB962C8B-B14F-4D97-AF65-F5344CB8AC3E}">
        <p14:creationId xmlns:p14="http://schemas.microsoft.com/office/powerpoint/2010/main" val="25732692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C:\Documents and Settings\rgk5000\Desktop\PLANNING_PROCESS_V01.png"/>
          <p:cNvPicPr>
            <a:picLocks noChangeAspect="1" noChangeArrowheads="1"/>
          </p:cNvPicPr>
          <p:nvPr/>
        </p:nvPicPr>
        <p:blipFill rotWithShape="1">
          <a:blip r:embed="rId3" cstate="print"/>
          <a:srcRect l="3093" t="13077" r="76334" b="2837"/>
          <a:stretch/>
        </p:blipFill>
        <p:spPr bwMode="auto">
          <a:xfrm>
            <a:off x="234351" y="685800"/>
            <a:ext cx="2280249" cy="547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0" y="381000"/>
            <a:ext cx="762000" cy="5867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dirty="0"/>
          </a:p>
        </p:txBody>
      </p:sp>
      <p:pic>
        <p:nvPicPr>
          <p:cNvPr id="9" name="Picture 3" descr="C:\Documents and Settings\rgk5000\Desktop\PLANNING_PROCESS_V0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005" t="47972" r="77077" b="48788"/>
          <a:stretch>
            <a:fillRect/>
          </a:stretch>
        </p:blipFill>
        <p:spPr bwMode="auto">
          <a:xfrm>
            <a:off x="609600" y="4201414"/>
            <a:ext cx="14478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34351" y="3424198"/>
            <a:ext cx="2590800" cy="3276600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6842" y="629144"/>
            <a:ext cx="2514600" cy="1371600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4" cstate="print"/>
          <a:srcRect l="5469" t="12500" r="3125" b="10417"/>
          <a:stretch>
            <a:fillRect/>
          </a:stretch>
        </p:blipFill>
        <p:spPr bwMode="auto">
          <a:xfrm>
            <a:off x="2596551" y="1028700"/>
            <a:ext cx="5633049" cy="406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3"/>
          <p:cNvPicPr>
            <a:picLocks noChangeAspect="1" noChangeArrowheads="1"/>
          </p:cNvPicPr>
          <p:nvPr/>
        </p:nvPicPr>
        <p:blipFill>
          <a:blip r:embed="rId5" cstate="print"/>
          <a:srcRect l="25951" t="40625" r="28586" b="25990"/>
          <a:stretch>
            <a:fillRect/>
          </a:stretch>
        </p:blipFill>
        <p:spPr bwMode="auto">
          <a:xfrm>
            <a:off x="4876800" y="2289968"/>
            <a:ext cx="3306763" cy="18208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Rectangle 3"/>
          <p:cNvSpPr txBox="1">
            <a:spLocks/>
          </p:cNvSpPr>
          <p:nvPr/>
        </p:nvSpPr>
        <p:spPr>
          <a:xfrm>
            <a:off x="152400" y="95041"/>
            <a:ext cx="8077200" cy="4572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b="1" dirty="0"/>
              <a:t>Design BIM Project Execution Process</a:t>
            </a:r>
            <a:r>
              <a:rPr lang="en-US" sz="2800" b="1" cap="small" dirty="0" smtClean="0"/>
              <a:t> </a:t>
            </a:r>
            <a:endParaRPr lang="en-US" sz="2800" b="1" cap="small" dirty="0"/>
          </a:p>
        </p:txBody>
      </p:sp>
    </p:spTree>
    <p:extLst>
      <p:ext uri="{BB962C8B-B14F-4D97-AF65-F5344CB8AC3E}">
        <p14:creationId xmlns:p14="http://schemas.microsoft.com/office/powerpoint/2010/main" val="286965755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Pitch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320</Words>
  <Application>Microsoft Office PowerPoint</Application>
  <PresentationFormat>On-screen Show (4:3)</PresentationFormat>
  <Paragraphs>128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Pitchbook</vt:lpstr>
      <vt:lpstr>BIM Project  Execution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BIM Project  Execution Planning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2010-01-06T01:23:43Z</dcterms:created>
  <dcterms:modified xsi:type="dcterms:W3CDTF">2012-01-11T17:57:50Z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